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  <p:sldMasterId id="2147483692" r:id="rId2"/>
    <p:sldMasterId id="2147483706" r:id="rId3"/>
    <p:sldMasterId id="2147483720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83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9" r:id="rId18"/>
    <p:sldId id="280" r:id="rId19"/>
    <p:sldId id="268" r:id="rId20"/>
    <p:sldId id="269" r:id="rId21"/>
    <p:sldId id="270" r:id="rId22"/>
    <p:sldId id="271" r:id="rId23"/>
    <p:sldId id="288" r:id="rId24"/>
    <p:sldId id="273" r:id="rId25"/>
    <p:sldId id="274" r:id="rId26"/>
    <p:sldId id="281" r:id="rId27"/>
    <p:sldId id="277" r:id="rId28"/>
    <p:sldId id="278" r:id="rId29"/>
    <p:sldId id="284" r:id="rId30"/>
    <p:sldId id="285" r:id="rId31"/>
    <p:sldId id="287" r:id="rId32"/>
    <p:sldId id="290" r:id="rId33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CA6"/>
    <a:srgbClr val="0A8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BB94-FF12-4469-9DC6-B69C8910F4FD}" type="datetimeFigureOut">
              <a:rPr lang="zh-TW" altLang="en-US" smtClean="0"/>
              <a:t>2018/9/4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0B7CC-AE35-44B7-859B-DC4867EAF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15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790575"/>
            <a:ext cx="5189538" cy="38925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1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790575"/>
            <a:ext cx="5189538" cy="38925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1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790575"/>
            <a:ext cx="5189538" cy="38925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7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18C82B1-A85A-4630-97C0-5159FB6414C2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4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2D1B-A7F4-4414-AE06-D7091E506C9B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9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2599-3E5B-43CD-9EFF-4816B9A29EEE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3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7982-5C74-43C2-8F98-E56DBBC5795C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4D5A-C5E4-47D9-8F4C-0F4F88DECC4D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43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CCDA-04FC-47E9-8228-4F102D85D329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84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FDE6-A4B8-40D6-8370-377892AF30C3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9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9F6E69C-E2D2-41D0-9851-A7E97C300A47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7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2F42-3B7A-45A6-B3F4-F0FEFBAA1605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090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91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57-1470-4DEB-93E4-F03CC84F7ED7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25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4416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917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379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150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7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00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20025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035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765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22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D564-17E9-43C5-9CC4-6C142BA838B9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20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657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76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911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5000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234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510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353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75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02351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6605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296-2ACF-481F-AB2E-677328B2B1F0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07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328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380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728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776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900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647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5349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365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937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1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E559-0B72-4DD6-A051-F117F61DDE6A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22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32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02613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59055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433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221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992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0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720E-948E-4DDA-B9CC-0C50C15D71B2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EBBC-71E3-496F-8F56-80F0C962D636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1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83F-2CA8-4291-B212-17FF9B8BB394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5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4BD4-0F99-4071-BDE8-59FF05D1CD92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A8CA86F-389A-4F01-A804-F0DEC8AF3E4F}" type="datetime1">
              <a:rPr lang="en-US" altLang="zh-TW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6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029" name="Group 22"/>
          <p:cNvGrpSpPr>
            <a:grpSpLocks/>
          </p:cNvGrpSpPr>
          <p:nvPr userDrawn="1"/>
        </p:nvGrpSpPr>
        <p:grpSpPr bwMode="auto">
          <a:xfrm>
            <a:off x="381000" y="6397625"/>
            <a:ext cx="8382000" cy="307975"/>
            <a:chOff x="288" y="3406"/>
            <a:chExt cx="5280" cy="194"/>
          </a:xfrm>
        </p:grpSpPr>
        <p:sp>
          <p:nvSpPr>
            <p:cNvPr id="1030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031" name="Rectangle 24"/>
            <p:cNvSpPr>
              <a:spLocks noChangeArrowheads="1"/>
            </p:cNvSpPr>
            <p:nvPr/>
          </p:nvSpPr>
          <p:spPr bwMode="auto">
            <a:xfrm>
              <a:off x="288" y="3406"/>
              <a:ext cx="526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© </a:t>
              </a:r>
              <a:r>
                <a:rPr kumimoji="0" lang="en-US" altLang="zh-TW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Tan,Steinbach</a:t>
              </a:r>
              <a:r>
                <a:rPr kumimoji="0" lang="en-US" altLang="zh-TW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, Kumar 	    	Introduction to Data Mining        		</a:t>
              </a:r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8001000" y="6372323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4A4FCF-CAB3-4597-BB09-DB2E01F75CFE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029" name="Group 22"/>
          <p:cNvGrpSpPr>
            <a:grpSpLocks/>
          </p:cNvGrpSpPr>
          <p:nvPr userDrawn="1"/>
        </p:nvGrpSpPr>
        <p:grpSpPr bwMode="auto">
          <a:xfrm>
            <a:off x="381000" y="6397625"/>
            <a:ext cx="8382000" cy="307975"/>
            <a:chOff x="288" y="3406"/>
            <a:chExt cx="5280" cy="194"/>
          </a:xfrm>
        </p:grpSpPr>
        <p:sp>
          <p:nvSpPr>
            <p:cNvPr id="1030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031" name="Rectangle 24"/>
            <p:cNvSpPr>
              <a:spLocks noChangeArrowheads="1"/>
            </p:cNvSpPr>
            <p:nvPr/>
          </p:nvSpPr>
          <p:spPr bwMode="auto">
            <a:xfrm>
              <a:off x="288" y="3406"/>
              <a:ext cx="526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© </a:t>
              </a:r>
              <a:r>
                <a:rPr kumimoji="0" lang="en-US" altLang="zh-TW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Tan,Steinbach</a:t>
              </a:r>
              <a:r>
                <a:rPr kumimoji="0" lang="en-US" altLang="zh-TW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, Kumar 	    	Introduction to Data Mining        		</a:t>
              </a:r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8001000" y="6372323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4A4FCF-CAB3-4597-BB09-DB2E01F75CFE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3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029" name="Group 22"/>
          <p:cNvGrpSpPr>
            <a:grpSpLocks/>
          </p:cNvGrpSpPr>
          <p:nvPr userDrawn="1"/>
        </p:nvGrpSpPr>
        <p:grpSpPr bwMode="auto">
          <a:xfrm>
            <a:off x="381000" y="6397625"/>
            <a:ext cx="8382000" cy="307975"/>
            <a:chOff x="288" y="3406"/>
            <a:chExt cx="5280" cy="194"/>
          </a:xfrm>
        </p:grpSpPr>
        <p:sp>
          <p:nvSpPr>
            <p:cNvPr id="1030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031" name="Rectangle 24"/>
            <p:cNvSpPr>
              <a:spLocks noChangeArrowheads="1"/>
            </p:cNvSpPr>
            <p:nvPr/>
          </p:nvSpPr>
          <p:spPr bwMode="auto">
            <a:xfrm>
              <a:off x="288" y="3406"/>
              <a:ext cx="526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© </a:t>
              </a:r>
              <a:r>
                <a:rPr kumimoji="0" lang="en-US" altLang="zh-TW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Tan,Steinbach</a:t>
              </a:r>
              <a:r>
                <a:rPr kumimoji="0" lang="en-US" altLang="zh-TW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, Kumar 	    	Introduction to Data Mining        		</a:t>
              </a:r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8001000" y="6372323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4A4FCF-CAB3-4597-BB09-DB2E01F75CFE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3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ywy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8562" y="2011708"/>
            <a:ext cx="7616922" cy="20082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</a:pPr>
            <a:r>
              <a:rPr lang="en-US" altLang="zh-TW" sz="4000" cap="all" dirty="0">
                <a:solidFill>
                  <a:srgbClr val="0A8CA5"/>
                </a:solidFill>
                <a:latin typeface="+mn-lt"/>
                <a:ea typeface="+mn-ea"/>
                <a:cs typeface="+mn-cs"/>
              </a:rPr>
              <a:t>An CNN-LSTM Attention Approach to Understanding User Query Intent from Online Health Communities</a:t>
            </a:r>
            <a:endParaRPr lang="zh-TW" altLang="en-US" sz="4000" cap="all" dirty="0">
              <a:solidFill>
                <a:srgbClr val="0A8CA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8562" y="4222075"/>
            <a:ext cx="6619244" cy="167996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Advisor: </a:t>
            </a:r>
            <a:r>
              <a:rPr lang="en-US" altLang="zh-TW" dirty="0" err="1">
                <a:solidFill>
                  <a:schemeClr val="tx1"/>
                </a:solidFill>
              </a:rPr>
              <a:t>Jia</a:t>
            </a:r>
            <a:r>
              <a:rPr lang="en-US" altLang="zh-TW" dirty="0">
                <a:solidFill>
                  <a:schemeClr val="tx1"/>
                </a:solidFill>
              </a:rPr>
              <a:t>-Ling, </a:t>
            </a:r>
            <a:r>
              <a:rPr lang="en-US" altLang="zh-TW" dirty="0" err="1">
                <a:solidFill>
                  <a:schemeClr val="tx1"/>
                </a:solidFill>
              </a:rPr>
              <a:t>Koh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Source: 2017 IEEE International Conference on Data Mining Workshops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Speaker: Ming-</a:t>
            </a:r>
            <a:r>
              <a:rPr lang="en-US" altLang="zh-TW" dirty="0" err="1">
                <a:solidFill>
                  <a:schemeClr val="tx1"/>
                </a:solidFill>
              </a:rPr>
              <a:t>Chieh</a:t>
            </a:r>
            <a:r>
              <a:rPr lang="en-US" altLang="zh-TW" dirty="0">
                <a:solidFill>
                  <a:schemeClr val="tx1"/>
                </a:solidFill>
              </a:rPr>
              <a:t>, Chiang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Date: 2018/09/04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schemeClr val="tx1"/>
                </a:solidFill>
              </a:rPr>
              <a:pPr/>
              <a:t>1</a:t>
            </a:fld>
            <a:endParaRPr lang="en-US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6981245" cy="709865"/>
          </a:xfrm>
        </p:spPr>
        <p:txBody>
          <a:bodyPr/>
          <a:lstStyle/>
          <a:p>
            <a:r>
              <a:rPr lang="en-US" altLang="zh-TW" sz="44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Pattern Transferring</a:t>
            </a:r>
            <a:endParaRPr lang="zh-TW" altLang="en-US" sz="44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 smtClean="0"/>
              <a:t>Reduce the diversity</a:t>
            </a:r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8" y="2915862"/>
            <a:ext cx="8895138" cy="30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Word Weight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70" y="2716721"/>
            <a:ext cx="7518086" cy="8758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70" y="3838514"/>
            <a:ext cx="7671879" cy="8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603954" cy="709865"/>
          </a:xfrm>
        </p:spPr>
        <p:txBody>
          <a:bodyPr/>
          <a:lstStyle/>
          <a:p>
            <a:r>
              <a:rPr lang="en-US" altLang="zh-TW" sz="44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Sentence </a:t>
            </a:r>
            <a:r>
              <a:rPr lang="en-US" altLang="zh-TW" sz="44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Representation</a:t>
            </a:r>
            <a:endParaRPr lang="zh-TW" altLang="en-US" sz="44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412938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TW" sz="3200" dirty="0" smtClean="0"/>
              <a:t>Word2Vec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POS tags </a:t>
            </a:r>
            <a:r>
              <a:rPr lang="en-US" altLang="zh-TW" sz="2400" dirty="0" smtClean="0"/>
              <a:t>(noun, verb, adjective, interrogative )</a:t>
            </a:r>
            <a:endParaRPr lang="en-US" altLang="zh-TW" sz="3200" dirty="0" smtClean="0"/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 </a:t>
            </a:r>
          </a:p>
          <a:p>
            <a:pPr>
              <a:buClr>
                <a:schemeClr val="tx1"/>
              </a:buClr>
            </a:pPr>
            <a:endParaRPr lang="en-US" altLang="zh-TW" sz="32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altLang="zh-TW" sz="3200" dirty="0" smtClean="0"/>
              <a:t> </a:t>
            </a:r>
            <a:endParaRPr lang="en-US" altLang="zh-TW" sz="3200" dirty="0"/>
          </a:p>
          <a:p>
            <a:pPr>
              <a:buClr>
                <a:schemeClr val="tx1"/>
              </a:buClr>
            </a:pP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24" y="3744451"/>
            <a:ext cx="4962918" cy="14686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724" y="5346074"/>
            <a:ext cx="7090755" cy="6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6740175" cy="709865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DBSCAN Clustering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865188" y="1806575"/>
            <a:ext cx="6619875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altLang="zh-TW" sz="3200" dirty="0" smtClean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38" y="1886651"/>
            <a:ext cx="8000390" cy="45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Intent </a:t>
            </a:r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Taxonomy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55" y="1806575"/>
            <a:ext cx="6965401" cy="4908311"/>
          </a:xfrm>
          <a:prstGeom prst="rect">
            <a:avLst/>
          </a:prstGeom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865188" y="1806575"/>
            <a:ext cx="6619875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altLang="zh-TW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Mining User Intent Taxonomy</a:t>
            </a:r>
          </a:p>
          <a:p>
            <a:pPr marL="0" indent="0">
              <a:buNone/>
            </a:pP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   -&gt; Short 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Sentences </a:t>
            </a: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Clustering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CNN-LSTM Attention Model</a:t>
            </a:r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87" y="594613"/>
            <a:ext cx="6557295" cy="777011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Model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602" y="0"/>
            <a:ext cx="4960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026762" cy="709865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Input Feature Matrix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TW" sz="3200" dirty="0" smtClean="0"/>
              <a:t>Word2Vec </a:t>
            </a:r>
            <a:r>
              <a:rPr lang="en-US" altLang="zh-TW" sz="2400" dirty="0" smtClean="0"/>
              <a:t>(skip-gram)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POS tags 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NER tags </a:t>
            </a:r>
            <a:r>
              <a:rPr lang="en-US" altLang="zh-TW" sz="2400" dirty="0" smtClean="0"/>
              <a:t>(table I)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CNN Encoder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18199"/>
          <a:stretch/>
        </p:blipFill>
        <p:spPr>
          <a:xfrm>
            <a:off x="1885487" y="1636963"/>
            <a:ext cx="4580210" cy="51795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17151" y="1636963"/>
            <a:ext cx="3483033" cy="1970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3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8398" y="968661"/>
            <a:ext cx="8012023" cy="709865"/>
          </a:xfrm>
        </p:spPr>
        <p:txBody>
          <a:bodyPr/>
          <a:lstStyle/>
          <a:p>
            <a:r>
              <a:rPr lang="en-US" altLang="zh-TW" sz="44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Bi-LSTM</a:t>
            </a:r>
            <a:r>
              <a:rPr lang="zh-TW" altLang="en-US" sz="44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44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Attention Encoder</a:t>
            </a:r>
            <a:endParaRPr lang="zh-TW" altLang="en-US" sz="44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 smtClean="0"/>
              <a:t>Bi-LSTM: </a:t>
            </a:r>
          </a:p>
          <a:p>
            <a:pPr>
              <a:buClr>
                <a:schemeClr val="tx1"/>
              </a:buClr>
            </a:pPr>
            <a:endParaRPr lang="en-US" altLang="zh-TW" sz="3200" dirty="0" smtClean="0"/>
          </a:p>
          <a:p>
            <a:pPr>
              <a:buClr>
                <a:schemeClr val="tx1"/>
              </a:buClr>
            </a:pPr>
            <a:endParaRPr lang="en-US" altLang="zh-TW" sz="2000" dirty="0" smtClean="0"/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Attention: </a:t>
            </a:r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6722" t="18199" b="52089"/>
          <a:stretch/>
        </p:blipFill>
        <p:spPr>
          <a:xfrm>
            <a:off x="4644989" y="4140103"/>
            <a:ext cx="3999502" cy="22418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b="62148"/>
          <a:stretch/>
        </p:blipFill>
        <p:spPr>
          <a:xfrm>
            <a:off x="1392814" y="2724614"/>
            <a:ext cx="5475222" cy="46094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56356"/>
          <a:stretch/>
        </p:blipFill>
        <p:spPr>
          <a:xfrm>
            <a:off x="1392813" y="3185556"/>
            <a:ext cx="5475224" cy="5314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13" y="4353934"/>
            <a:ext cx="2289725" cy="22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Joint Layer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b="51998"/>
          <a:stretch/>
        </p:blipFill>
        <p:spPr>
          <a:xfrm>
            <a:off x="1670860" y="2108154"/>
            <a:ext cx="5437572" cy="360836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45671" y="5716522"/>
            <a:ext cx="1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Max-Pooling</a:t>
            </a:r>
          </a:p>
          <a:p>
            <a:r>
              <a:rPr lang="en-US" altLang="zh-TW" dirty="0" smtClean="0"/>
              <a:t>Layer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11927" y="2984269"/>
            <a:ext cx="4023360" cy="11720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Data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69" y="2163350"/>
            <a:ext cx="7371943" cy="404625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zh-TW" altLang="en-US" sz="3200" dirty="0" smtClean="0"/>
              <a:t>尋醫問藥 </a:t>
            </a:r>
            <a:r>
              <a:rPr lang="en-US" altLang="zh-TW" sz="3200" dirty="0">
                <a:hlinkClick r:id="rId2"/>
              </a:rPr>
              <a:t>http://www.xywy.com</a:t>
            </a:r>
            <a:r>
              <a:rPr lang="en-US" altLang="zh-TW" sz="3200" dirty="0" smtClean="0">
                <a:hlinkClick r:id="rId2"/>
              </a:rPr>
              <a:t>/</a:t>
            </a:r>
            <a:endParaRPr lang="en-US" altLang="zh-TW" sz="3200" dirty="0" smtClean="0"/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20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million QA pairs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272816 words in 12 classes of named entity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HCQI dataset </a:t>
            </a:r>
            <a:r>
              <a:rPr lang="en-US" altLang="zh-TW" sz="2400" dirty="0" smtClean="0"/>
              <a:t>(table III)</a:t>
            </a: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Evaluation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806"/>
            <a:ext cx="9143518" cy="44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812646" cy="346436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TW" sz="3200" dirty="0"/>
              <a:t>A</a:t>
            </a:r>
            <a:r>
              <a:rPr lang="en-US" altLang="zh-TW" sz="3200" dirty="0" smtClean="0"/>
              <a:t> novel query intent prediction model by CNN-LSTM attention for user intent understanding</a:t>
            </a:r>
          </a:p>
          <a:p>
            <a:pPr>
              <a:buClr>
                <a:schemeClr val="tx1"/>
              </a:buClr>
            </a:pPr>
            <a:r>
              <a:rPr lang="en-US" altLang="zh-TW" sz="3200" dirty="0"/>
              <a:t>T</a:t>
            </a:r>
            <a:r>
              <a:rPr lang="en-US" altLang="zh-TW" sz="3200" dirty="0" smtClean="0"/>
              <a:t>he neural  network have great performance in intent mining task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zh-TW" sz="2800" smtClean="0">
                <a:ea typeface="新細明體" panose="02020500000000000000" pitchFamily="18" charset="-120"/>
              </a:rPr>
              <a:t>DBSCAN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zh-TW" smtClean="0">
                <a:ea typeface="新細明體" panose="02020500000000000000" pitchFamily="18" charset="-120"/>
              </a:rPr>
              <a:t>DBSCAN is a density-based algorithm.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zh-TW" smtClean="0">
                <a:ea typeface="新細明體" panose="02020500000000000000" pitchFamily="18" charset="-120"/>
              </a:rPr>
              <a:t>Density = number of points within a specified radius (</a:t>
            </a:r>
            <a:r>
              <a:rPr lang="en-US" altLang="zh-TW" smtClean="0">
                <a:solidFill>
                  <a:srgbClr val="00B0F0"/>
                </a:solidFill>
                <a:ea typeface="新細明體" panose="02020500000000000000" pitchFamily="18" charset="-120"/>
              </a:rPr>
              <a:t>Eps</a:t>
            </a:r>
            <a:r>
              <a:rPr lang="en-US" altLang="zh-TW" smtClean="0">
                <a:ea typeface="新細明體" panose="02020500000000000000" pitchFamily="18" charset="-120"/>
              </a:rPr>
              <a:t>)</a:t>
            </a:r>
          </a:p>
          <a:p>
            <a:pPr marL="2171700" lvl="4" indent="-342900">
              <a:lnSpc>
                <a:spcPct val="90000"/>
              </a:lnSpc>
            </a:pPr>
            <a:endParaRPr lang="en-US" altLang="zh-TW" sz="2400" smtClean="0">
              <a:ea typeface="新細明體" panose="02020500000000000000" pitchFamily="18" charset="-120"/>
            </a:endParaRP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zh-TW" smtClean="0">
                <a:ea typeface="新細明體" panose="02020500000000000000" pitchFamily="18" charset="-120"/>
              </a:rPr>
              <a:t>A point is a </a:t>
            </a:r>
            <a:r>
              <a:rPr lang="en-US" altLang="zh-TW" smtClean="0">
                <a:solidFill>
                  <a:srgbClr val="FF0000"/>
                </a:solidFill>
                <a:ea typeface="新細明體" panose="02020500000000000000" pitchFamily="18" charset="-120"/>
              </a:rPr>
              <a:t>core point</a:t>
            </a:r>
            <a:r>
              <a:rPr lang="en-US" altLang="zh-TW" smtClean="0">
                <a:ea typeface="新細明體" panose="02020500000000000000" pitchFamily="18" charset="-120"/>
              </a:rPr>
              <a:t> if it has more than a specified number of points (</a:t>
            </a:r>
            <a:r>
              <a:rPr lang="en-US" altLang="zh-TW" smtClean="0">
                <a:solidFill>
                  <a:srgbClr val="00B0F0"/>
                </a:solidFill>
                <a:ea typeface="新細明體" panose="02020500000000000000" pitchFamily="18" charset="-120"/>
              </a:rPr>
              <a:t>MinPts</a:t>
            </a:r>
            <a:r>
              <a:rPr lang="en-US" altLang="zh-TW" smtClean="0">
                <a:ea typeface="新細明體" panose="02020500000000000000" pitchFamily="18" charset="-120"/>
              </a:rPr>
              <a:t>) within Eps </a:t>
            </a:r>
          </a:p>
          <a:p>
            <a:pPr marL="2171700" lvl="4" indent="-342900"/>
            <a:endParaRPr lang="en-US" altLang="zh-TW" sz="2400" smtClean="0">
              <a:ea typeface="新細明體" panose="02020500000000000000" pitchFamily="18" charset="-120"/>
            </a:endParaRP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zh-TW" smtClean="0">
                <a:ea typeface="新細明體" panose="02020500000000000000" pitchFamily="18" charset="-120"/>
              </a:rPr>
              <a:t>A </a:t>
            </a:r>
            <a:r>
              <a:rPr lang="en-US" altLang="zh-TW" smtClean="0">
                <a:solidFill>
                  <a:srgbClr val="FF0000"/>
                </a:solidFill>
                <a:ea typeface="新細明體" panose="02020500000000000000" pitchFamily="18" charset="-120"/>
              </a:rPr>
              <a:t>border point</a:t>
            </a:r>
            <a:r>
              <a:rPr lang="en-US" altLang="zh-TW" smtClean="0">
                <a:ea typeface="新細明體" panose="02020500000000000000" pitchFamily="18" charset="-120"/>
              </a:rPr>
              <a:t> has fewer than MinPts within Eps, but is in the neighborhood of a core point</a:t>
            </a:r>
          </a:p>
          <a:p>
            <a:pPr marL="2171700" lvl="4" indent="-342900">
              <a:lnSpc>
                <a:spcPct val="90000"/>
              </a:lnSpc>
            </a:pPr>
            <a:endParaRPr lang="en-US" altLang="zh-TW" sz="2400" smtClean="0">
              <a:ea typeface="新細明體" panose="02020500000000000000" pitchFamily="18" charset="-120"/>
            </a:endParaRP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zh-TW" smtClean="0">
                <a:ea typeface="新細明體" panose="02020500000000000000" pitchFamily="18" charset="-120"/>
              </a:rPr>
              <a:t>A </a:t>
            </a:r>
            <a:r>
              <a:rPr lang="en-US" altLang="zh-TW" smtClean="0">
                <a:solidFill>
                  <a:srgbClr val="FF0000"/>
                </a:solidFill>
                <a:ea typeface="新細明體" panose="02020500000000000000" pitchFamily="18" charset="-120"/>
              </a:rPr>
              <a:t>noise point</a:t>
            </a:r>
            <a:r>
              <a:rPr lang="en-US" altLang="zh-TW" smtClean="0">
                <a:ea typeface="新細明體" panose="02020500000000000000" pitchFamily="18" charset="-120"/>
              </a:rPr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zh-TW" sz="2400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924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zh-TW" sz="2800" smtClean="0">
                <a:ea typeface="新細明體" panose="02020500000000000000" pitchFamily="18" charset="-120"/>
              </a:rPr>
              <a:t>DBSCAN: Core, Border, and Noise Points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2000" y="990600"/>
            <a:ext cx="73136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zh-TW" sz="2800" smtClean="0">
                <a:ea typeface="新細明體" panose="02020500000000000000" pitchFamily="18" charset="-120"/>
              </a:rPr>
              <a:t>DBSCAN: Core, Border, and Noise Points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2000" y="990600"/>
            <a:ext cx="678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橢圓 7"/>
          <p:cNvSpPr>
            <a:spLocks noChangeArrowheads="1"/>
          </p:cNvSpPr>
          <p:nvPr/>
        </p:nvSpPr>
        <p:spPr bwMode="auto">
          <a:xfrm>
            <a:off x="1752600" y="3989388"/>
            <a:ext cx="2057400" cy="224790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949" name="橢圓 9"/>
          <p:cNvSpPr>
            <a:spLocks noChangeArrowheads="1"/>
          </p:cNvSpPr>
          <p:nvPr/>
        </p:nvSpPr>
        <p:spPr bwMode="auto">
          <a:xfrm>
            <a:off x="2400300" y="3886200"/>
            <a:ext cx="2057400" cy="224790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950" name="橢圓 12"/>
          <p:cNvSpPr>
            <a:spLocks noChangeArrowheads="1"/>
          </p:cNvSpPr>
          <p:nvPr/>
        </p:nvSpPr>
        <p:spPr bwMode="auto">
          <a:xfrm>
            <a:off x="1827213" y="3078163"/>
            <a:ext cx="2057400" cy="224790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951" name="橢圓 13"/>
          <p:cNvSpPr>
            <a:spLocks noChangeArrowheads="1"/>
          </p:cNvSpPr>
          <p:nvPr/>
        </p:nvSpPr>
        <p:spPr bwMode="auto">
          <a:xfrm>
            <a:off x="2286000" y="3886200"/>
            <a:ext cx="2057400" cy="224790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952" name="橢圓 15"/>
          <p:cNvSpPr>
            <a:spLocks noChangeArrowheads="1"/>
          </p:cNvSpPr>
          <p:nvPr/>
        </p:nvSpPr>
        <p:spPr bwMode="auto">
          <a:xfrm>
            <a:off x="3886200" y="3092450"/>
            <a:ext cx="2057400" cy="224790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953" name="橢圓 16"/>
          <p:cNvSpPr>
            <a:spLocks noChangeArrowheads="1"/>
          </p:cNvSpPr>
          <p:nvPr/>
        </p:nvSpPr>
        <p:spPr bwMode="auto">
          <a:xfrm>
            <a:off x="4483100" y="2768600"/>
            <a:ext cx="2057400" cy="224790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954" name="橢圓 17"/>
          <p:cNvSpPr>
            <a:spLocks noChangeArrowheads="1"/>
          </p:cNvSpPr>
          <p:nvPr/>
        </p:nvSpPr>
        <p:spPr bwMode="auto">
          <a:xfrm>
            <a:off x="4575175" y="2565400"/>
            <a:ext cx="2057400" cy="224790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955" name="橢圓 18"/>
          <p:cNvSpPr>
            <a:spLocks noChangeArrowheads="1"/>
          </p:cNvSpPr>
          <p:nvPr/>
        </p:nvSpPr>
        <p:spPr bwMode="auto">
          <a:xfrm>
            <a:off x="4686300" y="2495550"/>
            <a:ext cx="2057400" cy="224790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乘號 2"/>
          <p:cNvSpPr/>
          <p:nvPr/>
        </p:nvSpPr>
        <p:spPr bwMode="auto">
          <a:xfrm>
            <a:off x="4991100" y="3979863"/>
            <a:ext cx="228600" cy="1397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乘號 21"/>
          <p:cNvSpPr/>
          <p:nvPr/>
        </p:nvSpPr>
        <p:spPr bwMode="auto">
          <a:xfrm>
            <a:off x="5468938" y="3694113"/>
            <a:ext cx="228600" cy="1397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乘號 22"/>
          <p:cNvSpPr/>
          <p:nvPr/>
        </p:nvSpPr>
        <p:spPr bwMode="auto">
          <a:xfrm>
            <a:off x="4838700" y="4216400"/>
            <a:ext cx="228600" cy="1397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乘號 23"/>
          <p:cNvSpPr/>
          <p:nvPr/>
        </p:nvSpPr>
        <p:spPr bwMode="auto">
          <a:xfrm>
            <a:off x="5451475" y="3937000"/>
            <a:ext cx="228600" cy="1397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乘號 24"/>
          <p:cNvSpPr/>
          <p:nvPr/>
        </p:nvSpPr>
        <p:spPr bwMode="auto">
          <a:xfrm>
            <a:off x="5527675" y="3554413"/>
            <a:ext cx="228600" cy="1397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乘號 25"/>
          <p:cNvSpPr/>
          <p:nvPr/>
        </p:nvSpPr>
        <p:spPr bwMode="auto">
          <a:xfrm>
            <a:off x="2784475" y="4119563"/>
            <a:ext cx="228600" cy="1397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乘號 26"/>
          <p:cNvSpPr/>
          <p:nvPr/>
        </p:nvSpPr>
        <p:spPr bwMode="auto">
          <a:xfrm>
            <a:off x="3182938" y="4973638"/>
            <a:ext cx="228600" cy="1397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乘號 27"/>
          <p:cNvSpPr/>
          <p:nvPr/>
        </p:nvSpPr>
        <p:spPr bwMode="auto">
          <a:xfrm>
            <a:off x="2663825" y="5010150"/>
            <a:ext cx="228600" cy="1397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乘號 28"/>
          <p:cNvSpPr/>
          <p:nvPr/>
        </p:nvSpPr>
        <p:spPr bwMode="auto">
          <a:xfrm>
            <a:off x="3302000" y="5043488"/>
            <a:ext cx="228600" cy="1397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乘號 29"/>
          <p:cNvSpPr/>
          <p:nvPr/>
        </p:nvSpPr>
        <p:spPr bwMode="auto">
          <a:xfrm>
            <a:off x="4560888" y="3717925"/>
            <a:ext cx="228600" cy="139700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乘號 31"/>
          <p:cNvSpPr/>
          <p:nvPr/>
        </p:nvSpPr>
        <p:spPr bwMode="auto">
          <a:xfrm>
            <a:off x="3938588" y="4049713"/>
            <a:ext cx="228600" cy="139700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乘號 32"/>
          <p:cNvSpPr/>
          <p:nvPr/>
        </p:nvSpPr>
        <p:spPr bwMode="auto">
          <a:xfrm>
            <a:off x="2286000" y="4325938"/>
            <a:ext cx="228600" cy="139700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乘號 33"/>
          <p:cNvSpPr/>
          <p:nvPr/>
        </p:nvSpPr>
        <p:spPr bwMode="auto">
          <a:xfrm>
            <a:off x="3943350" y="5797550"/>
            <a:ext cx="228600" cy="139700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乘號 34"/>
          <p:cNvSpPr/>
          <p:nvPr/>
        </p:nvSpPr>
        <p:spPr bwMode="auto">
          <a:xfrm>
            <a:off x="5686425" y="2495550"/>
            <a:ext cx="228600" cy="139700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乘號 35"/>
          <p:cNvSpPr/>
          <p:nvPr/>
        </p:nvSpPr>
        <p:spPr bwMode="auto">
          <a:xfrm>
            <a:off x="5829300" y="2647950"/>
            <a:ext cx="228600" cy="141288"/>
          </a:xfrm>
          <a:prstGeom prst="mathMultiply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乘號 36"/>
          <p:cNvSpPr/>
          <p:nvPr/>
        </p:nvSpPr>
        <p:spPr bwMode="auto">
          <a:xfrm>
            <a:off x="4572000" y="2355850"/>
            <a:ext cx="228600" cy="139700"/>
          </a:xfrm>
          <a:prstGeom prst="mathMultiply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乘號 38"/>
          <p:cNvSpPr/>
          <p:nvPr/>
        </p:nvSpPr>
        <p:spPr bwMode="auto">
          <a:xfrm>
            <a:off x="3892550" y="1758950"/>
            <a:ext cx="228600" cy="139700"/>
          </a:xfrm>
          <a:prstGeom prst="mathMultiply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乘號 39"/>
          <p:cNvSpPr/>
          <p:nvPr/>
        </p:nvSpPr>
        <p:spPr bwMode="auto">
          <a:xfrm>
            <a:off x="3759200" y="1987550"/>
            <a:ext cx="228600" cy="139700"/>
          </a:xfrm>
          <a:prstGeom prst="mathMultiply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乘號 40"/>
          <p:cNvSpPr/>
          <p:nvPr/>
        </p:nvSpPr>
        <p:spPr bwMode="auto">
          <a:xfrm>
            <a:off x="2884488" y="3251200"/>
            <a:ext cx="228600" cy="139700"/>
          </a:xfrm>
          <a:prstGeom prst="mathMultiply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乘號 41"/>
          <p:cNvSpPr/>
          <p:nvPr/>
        </p:nvSpPr>
        <p:spPr bwMode="auto">
          <a:xfrm>
            <a:off x="2884488" y="2919413"/>
            <a:ext cx="228600" cy="139700"/>
          </a:xfrm>
          <a:prstGeom prst="mathMultiply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zh-TW" sz="2800" dirty="0" smtClean="0">
                <a:ea typeface="新細明體" panose="02020500000000000000" pitchFamily="18" charset="-120"/>
              </a:rPr>
              <a:t>DBSCAN Works</a:t>
            </a:r>
          </a:p>
        </p:txBody>
      </p:sp>
      <p:pic>
        <p:nvPicPr>
          <p:cNvPr id="87043" name="Picture 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194"/>
            <a:ext cx="5170456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2052"/>
          <p:cNvSpPr txBox="1">
            <a:spLocks noChangeArrowheads="1"/>
          </p:cNvSpPr>
          <p:nvPr/>
        </p:nvSpPr>
        <p:spPr bwMode="auto">
          <a:xfrm>
            <a:off x="949729" y="4581426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Original Points</a:t>
            </a:r>
          </a:p>
        </p:txBody>
      </p:sp>
      <p:grpSp>
        <p:nvGrpSpPr>
          <p:cNvPr id="2" name="Group 2053"/>
          <p:cNvGrpSpPr>
            <a:grpSpLocks/>
          </p:cNvGrpSpPr>
          <p:nvPr/>
        </p:nvGrpSpPr>
        <p:grpSpPr bwMode="auto">
          <a:xfrm>
            <a:off x="4271963" y="1004888"/>
            <a:ext cx="4872037" cy="3871912"/>
            <a:chOff x="2691" y="633"/>
            <a:chExt cx="3069" cy="2439"/>
          </a:xfrm>
        </p:grpSpPr>
        <p:pic>
          <p:nvPicPr>
            <p:cNvPr id="87047" name="Picture 2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8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Clusters</a:t>
              </a:r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5"/>
          <a:stretch/>
        </p:blipFill>
        <p:spPr bwMode="auto">
          <a:xfrm>
            <a:off x="4156364" y="1146176"/>
            <a:ext cx="4872038" cy="322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30142" y="4444107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800" dirty="0">
                <a:ea typeface="新細明體" panose="02020500000000000000" pitchFamily="18" charset="-120"/>
              </a:rPr>
              <a:t>Point types: </a:t>
            </a:r>
            <a:r>
              <a:rPr lang="en-US" altLang="zh-TW" sz="1800" dirty="0">
                <a:solidFill>
                  <a:schemeClr val="hlink"/>
                </a:solidFill>
                <a:ea typeface="新細明體" panose="02020500000000000000" pitchFamily="18" charset="-120"/>
              </a:rPr>
              <a:t>core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>
                <a:solidFill>
                  <a:srgbClr val="003399"/>
                </a:solidFill>
                <a:ea typeface="新細明體" panose="02020500000000000000" pitchFamily="18" charset="-120"/>
              </a:rPr>
              <a:t>border</a:t>
            </a:r>
            <a:r>
              <a:rPr lang="en-US" altLang="zh-TW" sz="1800" dirty="0">
                <a:ea typeface="新細明體" panose="02020500000000000000" pitchFamily="18" charset="-120"/>
              </a:rPr>
              <a:t> and </a:t>
            </a:r>
            <a:r>
              <a:rPr lang="en-US" altLang="zh-TW" sz="1800" dirty="0">
                <a:solidFill>
                  <a:srgbClr val="FF0000"/>
                </a:solidFill>
                <a:ea typeface="新細明體" panose="02020500000000000000" pitchFamily="18" charset="-120"/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7485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Motivation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 smtClean="0"/>
              <a:t>Online health community</a:t>
            </a:r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3082" b="29110"/>
          <a:stretch/>
        </p:blipFill>
        <p:spPr>
          <a:xfrm>
            <a:off x="23891" y="2766319"/>
            <a:ext cx="7185751" cy="18045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t="3647" r="5441" b="21509"/>
          <a:stretch/>
        </p:blipFill>
        <p:spPr>
          <a:xfrm>
            <a:off x="3076894" y="4189615"/>
            <a:ext cx="6067106" cy="26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Goal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8824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TW" sz="3200" dirty="0"/>
              <a:t>Predict user intent in original medical text </a:t>
            </a:r>
            <a:r>
              <a:rPr lang="en-US" altLang="zh-TW" sz="3200" dirty="0" smtClean="0"/>
              <a:t>query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Construct a user intent taxonomy for intent prediction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Definition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 smtClean="0"/>
              <a:t>                    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d: declared information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e: expected information</a:t>
            </a:r>
            <a:endParaRPr lang="en-US" altLang="zh-TW" sz="3200" dirty="0"/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Example</a:t>
            </a:r>
          </a:p>
          <a:p>
            <a:pPr>
              <a:buClr>
                <a:schemeClr val="tx1"/>
              </a:buClr>
            </a:pPr>
            <a:endParaRPr lang="en-US" altLang="zh-TW" sz="3200" dirty="0"/>
          </a:p>
          <a:p>
            <a:pPr>
              <a:buClr>
                <a:schemeClr val="tx1"/>
              </a:buClr>
            </a:pPr>
            <a:endParaRPr lang="en-US" altLang="zh-TW" sz="3200" dirty="0"/>
          </a:p>
          <a:p>
            <a:pPr>
              <a:buClr>
                <a:schemeClr val="tx1"/>
              </a:buClr>
            </a:pP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13" y="4725575"/>
            <a:ext cx="8406136" cy="18839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727" y="2256433"/>
            <a:ext cx="2257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tx1"/>
                </a:solidFill>
              </a:rPr>
              <a:t>Method</a:t>
            </a: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Framework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58" y="2163350"/>
            <a:ext cx="7803246" cy="35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TW" sz="3200" dirty="0" smtClean="0"/>
              <a:t>Mining User Intent Taxonomy</a:t>
            </a:r>
          </a:p>
          <a:p>
            <a:pPr marL="0" indent="0">
              <a:buNone/>
            </a:pPr>
            <a:r>
              <a:rPr lang="en-US" altLang="zh-TW" sz="3200" dirty="0" smtClean="0"/>
              <a:t>   -&gt; Short </a:t>
            </a:r>
            <a:r>
              <a:rPr lang="en-US" altLang="zh-TW" sz="3200" dirty="0"/>
              <a:t>Sentences </a:t>
            </a:r>
            <a:r>
              <a:rPr lang="en-US" altLang="zh-TW" sz="3200" dirty="0" smtClean="0"/>
              <a:t>Clustering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>
                <a:solidFill>
                  <a:schemeClr val="bg1">
                    <a:lumMod val="75000"/>
                  </a:schemeClr>
                </a:solidFill>
              </a:rPr>
              <a:t>CNN-LSTM Attention Model</a:t>
            </a:r>
            <a:endParaRPr lang="en-US" altLang="zh-TW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7189064" cy="709865"/>
          </a:xfrm>
        </p:spPr>
        <p:txBody>
          <a:bodyPr/>
          <a:lstStyle/>
          <a:p>
            <a:r>
              <a:rPr lang="en-US" altLang="zh-TW" sz="5000" cap="all" dirty="0" smtClean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Sentence Clustering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2163350"/>
            <a:ext cx="6619244" cy="361399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TW" sz="3200" dirty="0" smtClean="0"/>
              <a:t>Sentence Pattern Transferring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Word Weight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Short Sentence Representation</a:t>
            </a:r>
          </a:p>
          <a:p>
            <a:pPr>
              <a:buClr>
                <a:schemeClr val="tx1"/>
              </a:buClr>
            </a:pPr>
            <a:r>
              <a:rPr lang="en-US" altLang="zh-TW" sz="3200" dirty="0" smtClean="0"/>
              <a:t>DBSCAN Clustering</a:t>
            </a:r>
          </a:p>
          <a:p>
            <a:pPr marL="0" indent="0">
              <a:buNone/>
            </a:pPr>
            <a:endParaRPr lang="en-US" altLang="zh-TW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1377</TotalTime>
  <Words>367</Words>
  <Application>Microsoft Office PowerPoint</Application>
  <PresentationFormat>如螢幕大小 (4:3)</PresentationFormat>
  <Paragraphs>124</Paragraphs>
  <Slides>29</Slides>
  <Notes>4</Notes>
  <HiddenSlides>4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29</vt:i4>
      </vt:variant>
    </vt:vector>
  </HeadingPairs>
  <TitlesOfParts>
    <vt:vector size="42" baseType="lpstr">
      <vt:lpstr>Monotype Sorts</vt:lpstr>
      <vt:lpstr>新細明體</vt:lpstr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離子會議室</vt:lpstr>
      <vt:lpstr>LC.BRev.FY97</vt:lpstr>
      <vt:lpstr>1_LC.BRev.FY97</vt:lpstr>
      <vt:lpstr>2_LC.BRev.FY97</vt:lpstr>
      <vt:lpstr>An CNN-LSTM Attention Approach to Understanding User Query Intent from Online Health Communities</vt:lpstr>
      <vt:lpstr>Outline</vt:lpstr>
      <vt:lpstr>Motivation</vt:lpstr>
      <vt:lpstr>Goal</vt:lpstr>
      <vt:lpstr>Definition</vt:lpstr>
      <vt:lpstr>Outline</vt:lpstr>
      <vt:lpstr>Framework</vt:lpstr>
      <vt:lpstr>Method</vt:lpstr>
      <vt:lpstr>Sentence Clustering</vt:lpstr>
      <vt:lpstr>Pattern Transferring</vt:lpstr>
      <vt:lpstr>Word Weight</vt:lpstr>
      <vt:lpstr>Sentence Representation</vt:lpstr>
      <vt:lpstr>DBSCAN Clustering</vt:lpstr>
      <vt:lpstr>Intent Taxonomy</vt:lpstr>
      <vt:lpstr>Method</vt:lpstr>
      <vt:lpstr>Model</vt:lpstr>
      <vt:lpstr>Input Feature Matrix</vt:lpstr>
      <vt:lpstr>CNN Encoder</vt:lpstr>
      <vt:lpstr>Bi-LSTM Attention Encoder</vt:lpstr>
      <vt:lpstr>Joint Layer</vt:lpstr>
      <vt:lpstr>Outline</vt:lpstr>
      <vt:lpstr>Data</vt:lpstr>
      <vt:lpstr>Evaluation</vt:lpstr>
      <vt:lpstr>Outline</vt:lpstr>
      <vt:lpstr>Conclusion</vt:lpstr>
      <vt:lpstr>DBSCAN</vt:lpstr>
      <vt:lpstr>DBSCAN: Core, Border, and Noise Points</vt:lpstr>
      <vt:lpstr>DBSCAN: Core, Border, and Noise Points</vt:lpstr>
      <vt:lpstr>DBSCAN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CNN-LSTM Attention Approach to Understanding User Query Intent from Online Health Communities</dc:title>
  <dc:creator>明潔 江</dc:creator>
  <cp:lastModifiedBy>明潔 江</cp:lastModifiedBy>
  <cp:revision>46</cp:revision>
  <dcterms:created xsi:type="dcterms:W3CDTF">2018-08-21T03:47:45Z</dcterms:created>
  <dcterms:modified xsi:type="dcterms:W3CDTF">2018-09-04T03:08:32Z</dcterms:modified>
</cp:coreProperties>
</file>